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5" r:id="rId9"/>
    <p:sldId id="266" r:id="rId10"/>
    <p:sldId id="263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8" d="100"/>
          <a:sy n="98" d="100"/>
        </p:scale>
        <p:origin x="1018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6026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63F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" name="Text 1"/>
          <p:cNvSpPr/>
          <p:nvPr/>
        </p:nvSpPr>
        <p:spPr>
          <a:xfrm>
            <a:off x="914400" y="16459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800" b="1" dirty="0">
                <a:solidFill>
                  <a:srgbClr val="FFFFFF"/>
                </a:solidFill>
              </a:rPr>
              <a:t>AI-undervisning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914400" y="23317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200" dirty="0">
                <a:solidFill>
                  <a:srgbClr val="BCB8B1"/>
                </a:solidFill>
              </a:rPr>
              <a:t>for 4.500 brugere</a:t>
            </a:r>
            <a:endParaRPr lang="en-US" sz="4200" dirty="0"/>
          </a:p>
        </p:txBody>
      </p:sp>
      <p:sp>
        <p:nvSpPr>
          <p:cNvPr id="5" name="Shape 3"/>
          <p:cNvSpPr/>
          <p:nvPr/>
        </p:nvSpPr>
        <p:spPr>
          <a:xfrm>
            <a:off x="914400" y="3108960"/>
            <a:ext cx="3200400" cy="18288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6" name="Text 4"/>
          <p:cNvSpPr/>
          <p:nvPr/>
        </p:nvSpPr>
        <p:spPr>
          <a:xfrm>
            <a:off x="914400" y="33832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F4F3EE"/>
                </a:solidFill>
              </a:rPr>
              <a:t>Fra obligatorisk til engagerende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14400" y="44805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8A817C"/>
                </a:solidFill>
              </a:rPr>
              <a:t>Case-præsentation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63F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" name="Text 1"/>
          <p:cNvSpPr/>
          <p:nvPr/>
        </p:nvSpPr>
        <p:spPr>
          <a:xfrm>
            <a:off x="1371600" y="9144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</a:rPr>
              <a:t>Opsamling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3200400" y="1463040"/>
            <a:ext cx="2743200" cy="18288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5" name="Shape 3"/>
          <p:cNvSpPr/>
          <p:nvPr/>
        </p:nvSpPr>
        <p:spPr>
          <a:xfrm>
            <a:off x="1371600" y="2011680"/>
            <a:ext cx="18288" cy="27432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6" name="Text 4"/>
          <p:cNvSpPr/>
          <p:nvPr/>
        </p:nvSpPr>
        <p:spPr>
          <a:xfrm>
            <a:off x="1645920" y="2011680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4F3EE"/>
                </a:solidFill>
              </a:rPr>
              <a:t>3-spors differentiering sikrer alle lærer på deres niveau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1371600" y="2468880"/>
            <a:ext cx="18288" cy="27432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8" name="Text 6"/>
          <p:cNvSpPr/>
          <p:nvPr/>
        </p:nvSpPr>
        <p:spPr>
          <a:xfrm>
            <a:off x="1645920" y="2468880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 err="1">
                <a:solidFill>
                  <a:srgbClr val="F4F3EE"/>
                </a:solidFill>
              </a:rPr>
              <a:t>Medarbejdersegmentering</a:t>
            </a:r>
            <a:r>
              <a:rPr lang="en-US" sz="1300" dirty="0">
                <a:solidFill>
                  <a:srgbClr val="F4F3EE"/>
                </a:solidFill>
              </a:rPr>
              <a:t> for </a:t>
            </a:r>
            <a:r>
              <a:rPr lang="en-US" sz="1300" dirty="0" err="1">
                <a:solidFill>
                  <a:srgbClr val="F4F3EE"/>
                </a:solidFill>
              </a:rPr>
              <a:t>relevans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1371600" y="2926080"/>
            <a:ext cx="18288" cy="27432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0" name="Text 8"/>
          <p:cNvSpPr/>
          <p:nvPr/>
        </p:nvSpPr>
        <p:spPr>
          <a:xfrm>
            <a:off x="1645920" y="2926080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4F3EE"/>
                </a:solidFill>
              </a:rPr>
              <a:t>Fra obligatorisk til motiverende gennem relevans og autonomi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1371600" y="3383280"/>
            <a:ext cx="18288" cy="27432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2" name="Text 10"/>
          <p:cNvSpPr/>
          <p:nvPr/>
        </p:nvSpPr>
        <p:spPr>
          <a:xfrm>
            <a:off x="1645920" y="3383280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4F3EE"/>
                </a:solidFill>
              </a:rPr>
              <a:t>GDPR integreret fra start – ikke som eftertanke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1371600" y="3840480"/>
            <a:ext cx="18288" cy="27432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4" name="Text 12"/>
          <p:cNvSpPr/>
          <p:nvPr/>
        </p:nvSpPr>
        <p:spPr>
          <a:xfrm>
            <a:off x="1645920" y="3840480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4F3EE"/>
                </a:solidFill>
              </a:rPr>
              <a:t>Plan med fokus </a:t>
            </a:r>
            <a:r>
              <a:rPr lang="en-US" sz="1300" dirty="0" err="1">
                <a:solidFill>
                  <a:srgbClr val="F4F3EE"/>
                </a:solidFill>
              </a:rPr>
              <a:t>på</a:t>
            </a:r>
            <a:r>
              <a:rPr lang="en-US" sz="1300" dirty="0">
                <a:solidFill>
                  <a:srgbClr val="F4F3EE"/>
                </a:solidFill>
              </a:rPr>
              <a:t> </a:t>
            </a:r>
            <a:r>
              <a:rPr lang="en-US" sz="1300" dirty="0" err="1">
                <a:solidFill>
                  <a:srgbClr val="F4F3EE"/>
                </a:solidFill>
              </a:rPr>
              <a:t>kvalitet</a:t>
            </a:r>
            <a:r>
              <a:rPr lang="en-US" sz="1300" dirty="0">
                <a:solidFill>
                  <a:srgbClr val="F4F3EE"/>
                </a:solidFill>
              </a:rPr>
              <a:t> </a:t>
            </a:r>
            <a:r>
              <a:rPr lang="en-US" sz="1300" dirty="0" err="1">
                <a:solidFill>
                  <a:srgbClr val="F4F3EE"/>
                </a:solidFill>
              </a:rPr>
              <a:t>og</a:t>
            </a:r>
            <a:r>
              <a:rPr lang="en-US" sz="1300" dirty="0">
                <a:solidFill>
                  <a:srgbClr val="F4F3EE"/>
                </a:solidFill>
              </a:rPr>
              <a:t> </a:t>
            </a:r>
            <a:r>
              <a:rPr lang="en-US" sz="1300" dirty="0" err="1">
                <a:solidFill>
                  <a:srgbClr val="F4F3EE"/>
                </a:solidFill>
              </a:rPr>
              <a:t>forankring</a:t>
            </a:r>
            <a:endParaRPr lang="en-US" sz="1300" dirty="0"/>
          </a:p>
        </p:txBody>
      </p:sp>
      <p:sp>
        <p:nvSpPr>
          <p:cNvPr id="16" name="Shape 5">
            <a:extLst>
              <a:ext uri="{FF2B5EF4-FFF2-40B4-BE49-F238E27FC236}">
                <a16:creationId xmlns:a16="http://schemas.microsoft.com/office/drawing/2014/main" id="{26C198CB-4652-2112-B595-8244F28ED1F6}"/>
              </a:ext>
            </a:extLst>
          </p:cNvPr>
          <p:cNvSpPr/>
          <p:nvPr/>
        </p:nvSpPr>
        <p:spPr>
          <a:xfrm>
            <a:off x="1389888" y="4292917"/>
            <a:ext cx="18288" cy="27432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7" name="Text 6">
            <a:extLst>
              <a:ext uri="{FF2B5EF4-FFF2-40B4-BE49-F238E27FC236}">
                <a16:creationId xmlns:a16="http://schemas.microsoft.com/office/drawing/2014/main" id="{E26874CA-B5BD-C1B7-80F8-3EA3522ADC9E}"/>
              </a:ext>
            </a:extLst>
          </p:cNvPr>
          <p:cNvSpPr/>
          <p:nvPr/>
        </p:nvSpPr>
        <p:spPr>
          <a:xfrm>
            <a:off x="1664208" y="4292917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4F3EE"/>
                </a:solidFill>
              </a:rPr>
              <a:t>Blended learning kombinerer skalérbarhed med tryghed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3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" cy="514350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" name="Text 1"/>
          <p:cNvSpPr/>
          <p:nvPr/>
        </p:nvSpPr>
        <p:spPr>
          <a:xfrm>
            <a:off x="64008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463F3A"/>
                </a:solidFill>
              </a:rPr>
              <a:t>Udfordringen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640080" y="1051560"/>
            <a:ext cx="1828800" cy="18288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37160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371600" y="1463040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8A817C"/>
                </a:solidFill>
              </a:rPr>
              <a:t>4.500 medarbejdere med forskellige forudsætninger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640080" y="2194560"/>
            <a:ext cx="265176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BCB8B1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8" name="Shape 5"/>
          <p:cNvSpPr/>
          <p:nvPr/>
        </p:nvSpPr>
        <p:spPr>
          <a:xfrm>
            <a:off x="640080" y="2194560"/>
            <a:ext cx="2651760" cy="18288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9" name="Text 6"/>
          <p:cNvSpPr/>
          <p:nvPr/>
        </p:nvSpPr>
        <p:spPr>
          <a:xfrm>
            <a:off x="822960" y="24231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463F3A"/>
                </a:solidFill>
              </a:rPr>
              <a:t>Målgruppe-diversitet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822960" y="28803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Akademikere til tekniske medarbejdere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822960" y="34290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Ledere til administrative funktioner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822960" y="39776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Fra AI-begejstrede til skeptikere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3447288" y="2194560"/>
            <a:ext cx="265176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BCB8B1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14" name="Shape 11"/>
          <p:cNvSpPr/>
          <p:nvPr/>
        </p:nvSpPr>
        <p:spPr>
          <a:xfrm>
            <a:off x="3447288" y="2194560"/>
            <a:ext cx="2651760" cy="18288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5" name="Text 12"/>
          <p:cNvSpPr/>
          <p:nvPr/>
        </p:nvSpPr>
        <p:spPr>
          <a:xfrm>
            <a:off x="3630168" y="24231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463F3A"/>
                </a:solidFill>
              </a:rPr>
              <a:t>Digital modenhed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3630168" y="28803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Nogle bruger AI dagligt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3630168" y="34290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Andre har aldrig prøvet det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3630168" y="39776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Forskellig IT-tryghed generelt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6254496" y="2194560"/>
            <a:ext cx="265176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BCB8B1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20" name="Shape 17"/>
          <p:cNvSpPr/>
          <p:nvPr/>
        </p:nvSpPr>
        <p:spPr>
          <a:xfrm>
            <a:off x="6254496" y="2194560"/>
            <a:ext cx="2651760" cy="18288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21" name="Text 18"/>
          <p:cNvSpPr/>
          <p:nvPr/>
        </p:nvSpPr>
        <p:spPr>
          <a:xfrm>
            <a:off x="6437376" y="24231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463F3A"/>
                </a:solidFill>
              </a:rPr>
              <a:t>Praktiske barrierer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6437376" y="28803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Forskellige arbejdshverdage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6437376" y="34290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Begrænset tid til uddannelse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6437376" y="39776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Varierende motivation for 'obligatorisk'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3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" cy="514350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" name="Text 1"/>
          <p:cNvSpPr/>
          <p:nvPr/>
        </p:nvSpPr>
        <p:spPr>
          <a:xfrm>
            <a:off x="64008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463F3A"/>
                </a:solidFill>
              </a:rPr>
              <a:t>3-spors differentiering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640080" y="1051560"/>
            <a:ext cx="2286000" cy="18288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5" name="Text 3"/>
          <p:cNvSpPr/>
          <p:nvPr/>
        </p:nvSpPr>
        <p:spPr>
          <a:xfrm>
            <a:off x="640080" y="128016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8A817C"/>
                </a:solidFill>
              </a:rPr>
              <a:t>Alle lærer det samme – på forskellige måder og i forskelligt tempo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" y="1828800"/>
            <a:ext cx="78638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CB8B1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7" name="Shape 5"/>
          <p:cNvSpPr/>
          <p:nvPr/>
        </p:nvSpPr>
        <p:spPr>
          <a:xfrm>
            <a:off x="640080" y="1828800"/>
            <a:ext cx="45720" cy="86868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8" name="Text 6"/>
          <p:cNvSpPr/>
          <p:nvPr/>
        </p:nvSpPr>
        <p:spPr>
          <a:xfrm>
            <a:off x="868680" y="1938528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463F3A"/>
                </a:solidFill>
              </a:rPr>
              <a:t>Spor 1</a:t>
            </a:r>
            <a:r>
              <a:rPr lang="en-US" sz="1400" dirty="0">
                <a:solidFill>
                  <a:srgbClr val="463F3A"/>
                </a:solidFill>
              </a:rPr>
              <a:t> · Nybegynder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68680" y="2267712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Ingen AI-erfaring, lav digital tryghed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383280" y="18873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· Hvad er AI? Demystificering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383280" y="2088544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· Simple praktiske øvelser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383280" y="2289712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· Ekstra support og tid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383280" y="2490880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· Fokus på tryghed først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40080" y="2834640"/>
            <a:ext cx="78638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CB8B1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15" name="Shape 13"/>
          <p:cNvSpPr/>
          <p:nvPr/>
        </p:nvSpPr>
        <p:spPr>
          <a:xfrm>
            <a:off x="640080" y="2834640"/>
            <a:ext cx="45720" cy="86868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6" name="Text 14"/>
          <p:cNvSpPr/>
          <p:nvPr/>
        </p:nvSpPr>
        <p:spPr>
          <a:xfrm>
            <a:off x="868680" y="2944368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463F3A"/>
                </a:solidFill>
              </a:rPr>
              <a:t>Spor 2</a:t>
            </a:r>
            <a:r>
              <a:rPr lang="en-US" sz="1400" dirty="0">
                <a:solidFill>
                  <a:srgbClr val="463F3A"/>
                </a:solidFill>
              </a:rPr>
              <a:t> · Praktiker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868680" y="3273552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Har prøvet AI, god digital kompetence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383280" y="289321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· AI i min arbejdshverdag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383280" y="3094384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· Best practices og faldgruber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383280" y="3295552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· GDPR og etik i praksis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383280" y="3496720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· Effektivitet og kvalitet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40080" y="3840480"/>
            <a:ext cx="78638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CB8B1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23" name="Shape 21"/>
          <p:cNvSpPr/>
          <p:nvPr/>
        </p:nvSpPr>
        <p:spPr>
          <a:xfrm>
            <a:off x="640080" y="3840480"/>
            <a:ext cx="45720" cy="86868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24" name="Text 22"/>
          <p:cNvSpPr/>
          <p:nvPr/>
        </p:nvSpPr>
        <p:spPr>
          <a:xfrm>
            <a:off x="868680" y="3950208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463F3A"/>
                </a:solidFill>
              </a:rPr>
              <a:t>Spor 3</a:t>
            </a:r>
            <a:r>
              <a:rPr lang="en-US" sz="1400" dirty="0">
                <a:solidFill>
                  <a:srgbClr val="463F3A"/>
                </a:solidFill>
              </a:rPr>
              <a:t> · Innovator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868680" y="4279392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Bruger AI aktivt, høj kompetence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383280" y="388476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· Komplekse use cases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383280" y="408593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· AI-strategi og governance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3383280" y="4287104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· Superbruger-netværk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383280" y="4488272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· Fra bruger til ambassadør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" cy="514350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" name="Text 1"/>
          <p:cNvSpPr/>
          <p:nvPr/>
        </p:nvSpPr>
        <p:spPr>
          <a:xfrm>
            <a:off x="64008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800" b="1" dirty="0" err="1">
                <a:solidFill>
                  <a:srgbClr val="463F3A"/>
                </a:solidFill>
              </a:rPr>
              <a:t>Medarbejdersegmentering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640080" y="1051560"/>
            <a:ext cx="2286000" cy="18288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5" name="Text 3"/>
          <p:cNvSpPr/>
          <p:nvPr/>
        </p:nvSpPr>
        <p:spPr>
          <a:xfrm>
            <a:off x="640080" y="1109852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8A817C"/>
                </a:solidFill>
              </a:rPr>
              <a:t>4.500 medarbejdere fordelt på 6 segmenter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" y="1407319"/>
            <a:ext cx="7863840" cy="502920"/>
          </a:xfrm>
          <a:prstGeom prst="rect">
            <a:avLst/>
          </a:prstGeom>
          <a:solidFill>
            <a:srgbClr val="FF6B35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7" name="Text 5"/>
          <p:cNvSpPr/>
          <p:nvPr/>
        </p:nvSpPr>
        <p:spPr>
          <a:xfrm>
            <a:off x="1097280" y="1480471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</a:rPr>
              <a:t>Administrative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0" y="1480471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400" dirty="0">
                <a:solidFill>
                  <a:srgbClr val="FFFFFF"/>
                </a:solidFill>
              </a:rPr>
              <a:t>~800 medarbejdere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40080" y="1955959"/>
            <a:ext cx="7863840" cy="502920"/>
          </a:xfrm>
          <a:prstGeom prst="rect">
            <a:avLst/>
          </a:prstGeom>
          <a:solidFill>
            <a:srgbClr val="FF8B5A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0" name="Text 8"/>
          <p:cNvSpPr/>
          <p:nvPr/>
        </p:nvSpPr>
        <p:spPr>
          <a:xfrm>
            <a:off x="1097280" y="2029111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</a:rPr>
              <a:t>Udekørende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858000" y="2029111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400" dirty="0">
                <a:solidFill>
                  <a:srgbClr val="FFFFFF"/>
                </a:solidFill>
              </a:rPr>
              <a:t>~600 medarbejdere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0080" y="2504599"/>
            <a:ext cx="7863840" cy="502920"/>
          </a:xfrm>
          <a:prstGeom prst="rect">
            <a:avLst/>
          </a:prstGeom>
          <a:solidFill>
            <a:srgbClr val="FFAB7F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3" name="Text 11"/>
          <p:cNvSpPr/>
          <p:nvPr/>
        </p:nvSpPr>
        <p:spPr>
          <a:xfrm>
            <a:off x="1097280" y="2577751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</a:rPr>
              <a:t>Velfærds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858000" y="2577751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400" dirty="0">
                <a:solidFill>
                  <a:srgbClr val="FFFFFF"/>
                </a:solidFill>
              </a:rPr>
              <a:t>~1.200 medarbejdere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40080" y="3053239"/>
            <a:ext cx="7863840" cy="502920"/>
          </a:xfrm>
          <a:prstGeom prst="rect">
            <a:avLst/>
          </a:prstGeom>
          <a:solidFill>
            <a:srgbClr val="FFCBA4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6" name="Text 14"/>
          <p:cNvSpPr/>
          <p:nvPr/>
        </p:nvSpPr>
        <p:spPr>
          <a:xfrm>
            <a:off x="1097280" y="3126391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</a:rPr>
              <a:t>Børne &amp; Undervisning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858000" y="3126391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400" dirty="0">
                <a:solidFill>
                  <a:srgbClr val="FFFFFF"/>
                </a:solidFill>
              </a:rPr>
              <a:t>~1.100 medarbejdere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40080" y="3601879"/>
            <a:ext cx="7863840" cy="502920"/>
          </a:xfrm>
          <a:prstGeom prst="rect">
            <a:avLst/>
          </a:prstGeom>
          <a:solidFill>
            <a:srgbClr val="FFD5AE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9" name="Text 17"/>
          <p:cNvSpPr/>
          <p:nvPr/>
        </p:nvSpPr>
        <p:spPr>
          <a:xfrm>
            <a:off x="1097280" y="3675031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</a:rPr>
              <a:t>Myndigheds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858000" y="3675031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400" dirty="0">
                <a:solidFill>
                  <a:srgbClr val="FFFFFF"/>
                </a:solidFill>
              </a:rPr>
              <a:t>~500 medarbejdere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640080" y="4150519"/>
            <a:ext cx="7863840" cy="502920"/>
          </a:xfrm>
          <a:prstGeom prst="rect">
            <a:avLst/>
          </a:prstGeom>
          <a:solidFill>
            <a:srgbClr val="FFC591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22" name="Text 20"/>
          <p:cNvSpPr/>
          <p:nvPr/>
        </p:nvSpPr>
        <p:spPr>
          <a:xfrm>
            <a:off x="1097280" y="4223671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</a:rPr>
              <a:t>Ledelses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6858000" y="4223671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400" dirty="0">
                <a:solidFill>
                  <a:srgbClr val="FFFFFF"/>
                </a:solidFill>
              </a:rPr>
              <a:t>~300 medarbejdere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640080" y="4699159"/>
            <a:ext cx="7863840" cy="411480"/>
          </a:xfrm>
          <a:prstGeom prst="rect">
            <a:avLst/>
          </a:prstGeom>
          <a:solidFill>
            <a:srgbClr val="463F3A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25" name="Text 23"/>
          <p:cNvSpPr/>
          <p:nvPr/>
        </p:nvSpPr>
        <p:spPr>
          <a:xfrm>
            <a:off x="822960" y="4776598"/>
            <a:ext cx="7498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E0AFA0"/>
                </a:solidFill>
              </a:rPr>
              <a:t>Hvert segment får målrettet indhold baseret på deres arbejdshverdag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3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" cy="514350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" name="Text 1"/>
          <p:cNvSpPr/>
          <p:nvPr/>
        </p:nvSpPr>
        <p:spPr>
          <a:xfrm>
            <a:off x="64008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463F3A"/>
                </a:solidFill>
              </a:rPr>
              <a:t>Blended learning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640080" y="1051560"/>
            <a:ext cx="1828800" cy="18288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5" name="Text 3"/>
          <p:cNvSpPr/>
          <p:nvPr/>
        </p:nvSpPr>
        <p:spPr>
          <a:xfrm>
            <a:off x="640080" y="128016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8A817C"/>
                </a:solidFill>
              </a:rPr>
              <a:t>Online + fysisk · Skalérbart, fleksibelt og trygt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" y="1737360"/>
            <a:ext cx="3840480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BCB8B1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7" name="Shape 5"/>
          <p:cNvSpPr/>
          <p:nvPr/>
        </p:nvSpPr>
        <p:spPr>
          <a:xfrm>
            <a:off x="640080" y="1737360"/>
            <a:ext cx="3840480" cy="457200"/>
          </a:xfrm>
          <a:prstGeom prst="rect">
            <a:avLst/>
          </a:prstGeom>
          <a:solidFill>
            <a:srgbClr val="463F3A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8" name="Text 6"/>
          <p:cNvSpPr/>
          <p:nvPr/>
        </p:nvSpPr>
        <p:spPr>
          <a:xfrm>
            <a:off x="777240" y="1874520"/>
            <a:ext cx="35661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</a:rPr>
              <a:t>Online-platform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777240" y="2057400"/>
            <a:ext cx="356616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0AFA0"/>
                </a:solidFill>
              </a:rPr>
              <a:t>Storyboard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68680" y="242316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63F3A"/>
                </a:solidFill>
              </a:rPr>
              <a:t>· Microlearning-moduler á 10-15 min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68680" y="2862072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63F3A"/>
                </a:solidFill>
              </a:rPr>
              <a:t>· Automatisk sporinddeling via test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68680" y="3300984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63F3A"/>
                </a:solidFill>
              </a:rPr>
              <a:t>· Gennemfør i eget tempo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68680" y="3739896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63F3A"/>
                </a:solidFill>
              </a:rPr>
              <a:t>· Gamification: badges, progression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68680" y="4178808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63F3A"/>
                </a:solidFill>
              </a:rPr>
              <a:t>· Guides og eksempler fra Guldborgsund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63440" y="1737360"/>
            <a:ext cx="3840480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BCB8B1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16" name="Shape 14"/>
          <p:cNvSpPr/>
          <p:nvPr/>
        </p:nvSpPr>
        <p:spPr>
          <a:xfrm>
            <a:off x="4663440" y="1737360"/>
            <a:ext cx="3840480" cy="45720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7" name="Text 15"/>
          <p:cNvSpPr/>
          <p:nvPr/>
        </p:nvSpPr>
        <p:spPr>
          <a:xfrm>
            <a:off x="4800600" y="1965960"/>
            <a:ext cx="35661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</a:rPr>
              <a:t>Fysiske workshops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892040" y="242316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63F3A"/>
                </a:solidFill>
              </a:rPr>
              <a:t>· 2-timers opfølgningssessioner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892040" y="2862072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63F3A"/>
                </a:solidFill>
              </a:rPr>
              <a:t>· Sporopdelt: Tryghed, cases, innovation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92040" y="3300984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63F3A"/>
                </a:solidFill>
              </a:rPr>
              <a:t>· Reelle eksempler fra Guldborgsund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3739896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63F3A"/>
                </a:solidFill>
              </a:rPr>
              <a:t>· Peer learning </a:t>
            </a:r>
            <a:r>
              <a:rPr lang="en-US" sz="1100" dirty="0" err="1">
                <a:solidFill>
                  <a:srgbClr val="463F3A"/>
                </a:solidFill>
              </a:rPr>
              <a:t>og</a:t>
            </a:r>
            <a:r>
              <a:rPr lang="en-US" sz="1100" dirty="0">
                <a:solidFill>
                  <a:srgbClr val="463F3A"/>
                </a:solidFill>
              </a:rPr>
              <a:t> </a:t>
            </a:r>
            <a:r>
              <a:rPr lang="en-US" sz="1100" dirty="0" err="1">
                <a:solidFill>
                  <a:srgbClr val="463F3A"/>
                </a:solidFill>
              </a:rPr>
              <a:t>netværksbygning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892040" y="4178808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463F3A"/>
                </a:solidFill>
              </a:rPr>
              <a:t>· Q&amp;A og konkret hjælp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3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" cy="514350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" name="Text 1"/>
          <p:cNvSpPr/>
          <p:nvPr/>
        </p:nvSpPr>
        <p:spPr>
          <a:xfrm>
            <a:off x="64008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463F3A"/>
                </a:solidFill>
              </a:rPr>
              <a:t>Fra 'obligatorisk' til 'jeg vil gerne'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640080" y="1051560"/>
            <a:ext cx="3200400" cy="18288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5" name="Text 3"/>
          <p:cNvSpPr/>
          <p:nvPr/>
        </p:nvSpPr>
        <p:spPr>
          <a:xfrm>
            <a:off x="640080" y="128016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8A817C"/>
                </a:solidFill>
              </a:rPr>
              <a:t>Motivation gennem relevans, autonomi og mestring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" y="1828800"/>
            <a:ext cx="3840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BCB8B1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7" name="Shape 5"/>
          <p:cNvSpPr/>
          <p:nvPr/>
        </p:nvSpPr>
        <p:spPr>
          <a:xfrm>
            <a:off x="640080" y="1828800"/>
            <a:ext cx="3840480" cy="18288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8" name="Text 6"/>
          <p:cNvSpPr/>
          <p:nvPr/>
        </p:nvSpPr>
        <p:spPr>
          <a:xfrm>
            <a:off x="822960" y="196596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463F3A"/>
                </a:solidFill>
              </a:rPr>
              <a:t>Relevans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2228848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· Guldborgsund-eksempler fra dag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22960" y="248488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· Medarbejdere deler egne use cases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822960" y="2740912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· Kobl til daglige arbejdsopgaver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663440" y="1828800"/>
            <a:ext cx="3840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BCB8B1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13" name="Shape 11"/>
          <p:cNvSpPr/>
          <p:nvPr/>
        </p:nvSpPr>
        <p:spPr>
          <a:xfrm>
            <a:off x="4663440" y="1828800"/>
            <a:ext cx="3840480" cy="18288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4" name="Text 12"/>
          <p:cNvSpPr/>
          <p:nvPr/>
        </p:nvSpPr>
        <p:spPr>
          <a:xfrm>
            <a:off x="4846320" y="196596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463F3A"/>
                </a:solidFill>
              </a:rPr>
              <a:t>Autonomi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846320" y="2235992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· Vælg selv spor baseret på niveau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846320" y="2492024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· Gennemfør i eget tempo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46320" y="2748056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· Valgfrie fordybelsesemner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40080" y="3200400"/>
            <a:ext cx="3840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BCB8B1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19" name="Shape 17"/>
          <p:cNvSpPr/>
          <p:nvPr/>
        </p:nvSpPr>
        <p:spPr>
          <a:xfrm>
            <a:off x="640080" y="3200400"/>
            <a:ext cx="3840480" cy="18288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20" name="Text 18"/>
          <p:cNvSpPr/>
          <p:nvPr/>
        </p:nvSpPr>
        <p:spPr>
          <a:xfrm>
            <a:off x="822960" y="333756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463F3A"/>
                </a:solidFill>
              </a:rPr>
              <a:t>Mestring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822960" y="3607592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· Trin-for-trin progression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22960" y="3863624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· Quick wins fra første modul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22960" y="4119656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· Synlig fremgang og badges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663440" y="3200400"/>
            <a:ext cx="3840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BCB8B1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25" name="Shape 23"/>
          <p:cNvSpPr/>
          <p:nvPr/>
        </p:nvSpPr>
        <p:spPr>
          <a:xfrm>
            <a:off x="4663440" y="3200400"/>
            <a:ext cx="3840480" cy="18288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26" name="Text 24"/>
          <p:cNvSpPr/>
          <p:nvPr/>
        </p:nvSpPr>
        <p:spPr>
          <a:xfrm>
            <a:off x="4846320" y="3337560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463F3A"/>
                </a:solidFill>
              </a:rPr>
              <a:t>Fællesskab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846320" y="3549162"/>
            <a:ext cx="3474720" cy="445477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· Peer learning i workshops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846320" y="3805194"/>
            <a:ext cx="3474720" cy="445477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· Del succeser internt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46320" y="4061226"/>
            <a:ext cx="3474720" cy="445477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· Superbruger-netværk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3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" cy="514350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" name="Text 1"/>
          <p:cNvSpPr/>
          <p:nvPr/>
        </p:nvSpPr>
        <p:spPr>
          <a:xfrm>
            <a:off x="64008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463F3A"/>
                </a:solidFill>
              </a:rPr>
              <a:t>GDPR og ansvarlig AI-brug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640080" y="1051560"/>
            <a:ext cx="2560320" cy="18288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32588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80160" y="1417320"/>
            <a:ext cx="7132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8A817C"/>
                </a:solidFill>
              </a:rPr>
              <a:t>Integreret i alle spor – ikke som eftertanke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640080" y="2011680"/>
            <a:ext cx="384048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BCB8B1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8" name="Text 5"/>
          <p:cNvSpPr/>
          <p:nvPr/>
        </p:nvSpPr>
        <p:spPr>
          <a:xfrm>
            <a:off x="822960" y="219456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463F3A"/>
                </a:solidFill>
              </a:rPr>
              <a:t>Kerneprincipper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868680" y="25603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8A817C"/>
                </a:solidFill>
              </a:rPr>
              <a:t>· Hvad må jeg dele med AI?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868680" y="2944368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8A817C"/>
                </a:solidFill>
              </a:rPr>
              <a:t>· Persondata og følsomme oplysninger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868680" y="3328416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8A817C"/>
                </a:solidFill>
              </a:rPr>
              <a:t>· ChatGPT, Copilot, interne værktøjer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868680" y="3712464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8A817C"/>
                </a:solidFill>
              </a:rPr>
              <a:t>· Hvornår skal jeg tjekke output?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868680" y="4096512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8A817C"/>
                </a:solidFill>
              </a:rPr>
              <a:t>· Kommunens retningslinjer i praksis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663440" y="2011680"/>
            <a:ext cx="3840480" cy="2560320"/>
          </a:xfrm>
          <a:prstGeom prst="rect">
            <a:avLst/>
          </a:prstGeom>
          <a:solidFill>
            <a:srgbClr val="463F3A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5" name="Text 12"/>
          <p:cNvSpPr/>
          <p:nvPr/>
        </p:nvSpPr>
        <p:spPr>
          <a:xfrm>
            <a:off x="4846320" y="219456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</a:rPr>
              <a:t>Praktisk tilgang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4892040" y="260604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4F3EE"/>
                </a:solidFill>
              </a:rPr>
              <a:t>Konkrete scenarier: </a:t>
            </a:r>
            <a:r>
              <a:rPr lang="en-US" sz="1000" dirty="0">
                <a:solidFill>
                  <a:srgbClr val="F4F3EE"/>
                </a:solidFill>
              </a:rPr>
              <a:t>Hvad hvis jeg skal...?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4892040" y="301752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4F3EE"/>
                </a:solidFill>
              </a:rPr>
              <a:t>Decision trees: </a:t>
            </a:r>
            <a:r>
              <a:rPr lang="en-US" sz="1000" dirty="0">
                <a:solidFill>
                  <a:srgbClr val="F4F3EE"/>
                </a:solidFill>
              </a:rPr>
              <a:t>Flowcharts til at guide valg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4892040" y="342900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4F3EE"/>
                </a:solidFill>
              </a:rPr>
              <a:t>Tjeklister: </a:t>
            </a:r>
            <a:r>
              <a:rPr lang="en-US" sz="1000" dirty="0">
                <a:solidFill>
                  <a:srgbClr val="F4F3EE"/>
                </a:solidFill>
              </a:rPr>
              <a:t>Før jeg bruger AI på denne opgave...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4892040" y="384048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4F3EE"/>
                </a:solidFill>
              </a:rPr>
              <a:t>Røde flag: </a:t>
            </a:r>
            <a:r>
              <a:rPr lang="en-US" sz="1000" dirty="0">
                <a:solidFill>
                  <a:srgbClr val="F4F3EE"/>
                </a:solidFill>
              </a:rPr>
              <a:t>Situationer hvor AI ikke må bruges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4892040" y="425196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4F3EE"/>
                </a:solidFill>
              </a:rPr>
              <a:t>Support: </a:t>
            </a:r>
            <a:r>
              <a:rPr lang="en-US" sz="1000" dirty="0">
                <a:solidFill>
                  <a:srgbClr val="F4F3EE"/>
                </a:solidFill>
              </a:rPr>
              <a:t>Hvem kontakter jeg ved tvivl?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" cy="514350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" name="Text 1"/>
          <p:cNvSpPr/>
          <p:nvPr/>
        </p:nvSpPr>
        <p:spPr>
          <a:xfrm>
            <a:off x="64008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800" b="1" dirty="0" err="1">
                <a:solidFill>
                  <a:srgbClr val="463F3A"/>
                </a:solidFill>
              </a:rPr>
              <a:t>Implementeringsplan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640080" y="1051560"/>
            <a:ext cx="2560320" cy="18288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5" name="Text 3"/>
          <p:cNvSpPr/>
          <p:nvPr/>
        </p:nvSpPr>
        <p:spPr>
          <a:xfrm>
            <a:off x="640080" y="128016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8A817C"/>
                </a:solidFill>
              </a:rPr>
              <a:t>Fra initial udrulning til vedvarende kompetenceudvikling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" y="1783080"/>
            <a:ext cx="7863840" cy="914400"/>
          </a:xfrm>
          <a:prstGeom prst="rect">
            <a:avLst/>
          </a:prstGeom>
          <a:solidFill>
            <a:srgbClr val="463F3A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7" name="Text 5"/>
          <p:cNvSpPr/>
          <p:nvPr/>
        </p:nvSpPr>
        <p:spPr>
          <a:xfrm>
            <a:off x="914400" y="20116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</a:rPr>
              <a:t>ÅR 1: UDRULNING OG GRUNDLÆGGENDE KOMPETENCE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822960" y="2880360"/>
            <a:ext cx="7498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63F3A"/>
                </a:solidFill>
              </a:rPr>
              <a:t>Q1-Q2: Forberedelse &amp; Pilot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097280" y="3154680"/>
            <a:ext cx="7223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• Udvikling af moduler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097280" y="3355848"/>
            <a:ext cx="7223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• Superbruger-rekruttering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97280" y="3557016"/>
            <a:ext cx="7223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• Pilot med 100 medarbejdere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822960" y="3849624"/>
            <a:ext cx="7498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463F3A"/>
                </a:solidFill>
              </a:rPr>
              <a:t>Q3-Q4: Fase 1: 1.500 medarbejdere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097280" y="4123944"/>
            <a:ext cx="7223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• Online + workshops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097280" y="4325112"/>
            <a:ext cx="7223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• Feedback og justering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097280" y="4526280"/>
            <a:ext cx="7223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8A817C"/>
                </a:solidFill>
              </a:rPr>
              <a:t>• GDPR-certificering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4"/>
          <p:cNvSpPr/>
          <p:nvPr/>
        </p:nvSpPr>
        <p:spPr>
          <a:xfrm>
            <a:off x="457200" y="326897"/>
            <a:ext cx="7863840" cy="54864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7" name="Text 15"/>
          <p:cNvSpPr/>
          <p:nvPr/>
        </p:nvSpPr>
        <p:spPr>
          <a:xfrm>
            <a:off x="731520" y="464057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</a:rPr>
              <a:t>ÅR 2: FULD UDRULNING OG FORDYBELSE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40080" y="1012697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• Q1-Q2: Fase 2 - resterende 3.000 medarbejdere gennemfører grundforløb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40080" y="1332737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• Q2: Opfølgning og certificering af alle medarbejdere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0080" y="1652777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• Q3-Q4: Lancering af avancerede valgfrie moduler (billedbehandling, dataanalyse, workflow-automation)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40080" y="1972817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• Løbende: Superbruger-netværk og intern vidensdeling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7200" y="2384297"/>
            <a:ext cx="7863840" cy="548640"/>
          </a:xfrm>
          <a:prstGeom prst="rect">
            <a:avLst/>
          </a:prstGeom>
          <a:solidFill>
            <a:srgbClr val="8A817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23" name="Text 21"/>
          <p:cNvSpPr/>
          <p:nvPr/>
        </p:nvSpPr>
        <p:spPr>
          <a:xfrm>
            <a:off x="731520" y="2521457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</a:rPr>
              <a:t>ÅR 3: VEDLIGEHOLD OG INNOVATION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640080" y="3070097"/>
            <a:ext cx="7498080" cy="2560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• Løbende opdatering af moduler med nye AI-værktøjer og best practices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40080" y="3362705"/>
            <a:ext cx="7498080" cy="2560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• Certificerings-refresh for alle medarbejdere (årlig opdatering)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40080" y="3655313"/>
            <a:ext cx="7498080" cy="2560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• Udvikling af specialiserede tracks (f.eks. AI i ledelse, AI i pædagogik)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40080" y="3947921"/>
            <a:ext cx="7498080" cy="2560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463F3A"/>
                </a:solidFill>
              </a:rPr>
              <a:t>• Evaluering og strategisk planlægning for næste fase</a:t>
            </a:r>
            <a:endParaRPr lang="en-US" sz="1000" dirty="0"/>
          </a:p>
        </p:txBody>
      </p:sp>
      <p:sp>
        <p:nvSpPr>
          <p:cNvPr id="2" name="Shape 0">
            <a:extLst>
              <a:ext uri="{FF2B5EF4-FFF2-40B4-BE49-F238E27FC236}">
                <a16:creationId xmlns:a16="http://schemas.microsoft.com/office/drawing/2014/main" id="{EF0EDC71-1FB8-300C-E778-DF049992AD17}"/>
              </a:ext>
            </a:extLst>
          </p:cNvPr>
          <p:cNvSpPr/>
          <p:nvPr/>
        </p:nvSpPr>
        <p:spPr>
          <a:xfrm>
            <a:off x="0" y="0"/>
            <a:ext cx="45720" cy="5143500"/>
          </a:xfrm>
          <a:prstGeom prst="rect">
            <a:avLst/>
          </a:prstGeom>
          <a:solidFill>
            <a:srgbClr val="E0AFA0"/>
          </a:solidFill>
          <a:ln/>
        </p:spPr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9798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630</Words>
  <Application>Microsoft Office PowerPoint</Application>
  <PresentationFormat>Skærmshow (16:9)</PresentationFormat>
  <Paragraphs>137</Paragraphs>
  <Slides>10</Slides>
  <Notes>9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1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2" baseType="lpstr">
      <vt:lpstr>Arial</vt:lpstr>
      <vt:lpstr>Office Theme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Case: AI-undervisning for 4.500 brugere</dc:title>
  <dc:subject>PptxGenJS Presentation</dc:subject>
  <dc:creator>Jesper Andreasen</dc:creator>
  <cp:lastModifiedBy>Jesper Andreasen</cp:lastModifiedBy>
  <cp:revision>2</cp:revision>
  <dcterms:created xsi:type="dcterms:W3CDTF">2026-02-12T21:21:57Z</dcterms:created>
  <dcterms:modified xsi:type="dcterms:W3CDTF">2026-02-16T18:21:09Z</dcterms:modified>
</cp:coreProperties>
</file>